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86" r:id="rId3"/>
    <p:sldId id="285" r:id="rId4"/>
    <p:sldId id="284" r:id="rId5"/>
    <p:sldId id="282" r:id="rId6"/>
    <p:sldId id="269" r:id="rId7"/>
    <p:sldId id="283" r:id="rId8"/>
    <p:sldId id="271" r:id="rId9"/>
    <p:sldId id="266" r:id="rId10"/>
    <p:sldId id="272" r:id="rId11"/>
    <p:sldId id="273" r:id="rId12"/>
    <p:sldId id="274" r:id="rId13"/>
    <p:sldId id="267" r:id="rId14"/>
    <p:sldId id="275" r:id="rId15"/>
    <p:sldId id="276" r:id="rId16"/>
    <p:sldId id="268" r:id="rId17"/>
    <p:sldId id="277" r:id="rId18"/>
    <p:sldId id="278" r:id="rId19"/>
    <p:sldId id="279" r:id="rId20"/>
    <p:sldId id="280" r:id="rId21"/>
    <p:sldId id="306" r:id="rId22"/>
  </p:sldIdLst>
  <p:sldSz cx="9144000" cy="5143500" type="screen16x9"/>
  <p:notesSz cx="6797675" cy="992632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哒哒 熊猫" initials="哒哒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6ACC"/>
    <a:srgbClr val="0064A8"/>
    <a:srgbClr val="D9D9D9"/>
    <a:srgbClr val="003399"/>
    <a:srgbClr val="3333FF"/>
    <a:srgbClr val="00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29" autoAdjust="0"/>
  </p:normalViewPr>
  <p:slideViewPr>
    <p:cSldViewPr showGuides="1">
      <p:cViewPr varScale="1">
        <p:scale>
          <a:sx n="94" d="100"/>
          <a:sy n="94" d="100"/>
        </p:scale>
        <p:origin x="720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834" y="-96"/>
      </p:cViewPr>
      <p:guideLst>
        <p:guide orient="horz" pos="3048"/>
        <p:guide pos="2145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gs" Target="tags/tag4.xml"/><Relationship Id="rId31" Type="http://schemas.openxmlformats.org/officeDocument/2006/relationships/customXml" Target="../customXml/item3.xml"/><Relationship Id="rId30" Type="http://schemas.openxmlformats.org/officeDocument/2006/relationships/customXml" Target="../customXml/item2.xml"/><Relationship Id="rId3" Type="http://schemas.openxmlformats.org/officeDocument/2006/relationships/slide" Target="slides/slide1.xml"/><Relationship Id="rId29" Type="http://schemas.openxmlformats.org/officeDocument/2006/relationships/customXml" Target="../customXml/item1.xml"/><Relationship Id="rId28" Type="http://schemas.openxmlformats.org/officeDocument/2006/relationships/commentAuthors" Target="commentAuthors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C0F2E-28F2-48DC-B013-8322107261EE}" type="datetimeFigureOut">
              <a:rPr lang="de-DE" smtClean="0"/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F5B30-4724-4844-A3F9-EEF56717CD5B}" type="slidenum">
              <a:rPr lang="de-DE" smtClean="0"/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85312-8CBB-4704-A64B-09E8C94D27DE}" type="datetimeFigureOut">
              <a:rPr lang="de-DE" smtClean="0"/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51621-056B-45D5-A573-615364365861}" type="slidenum">
              <a:rPr lang="de-DE" smtClean="0"/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GIF"/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GIF"/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7544" y="3273828"/>
            <a:ext cx="7848600" cy="727288"/>
          </a:xfrm>
        </p:spPr>
        <p:txBody>
          <a:bodyPr anchor="b">
            <a:noAutofit/>
          </a:bodyPr>
          <a:lstStyle>
            <a:lvl1pPr>
              <a:defRPr sz="3600" cap="none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de-DE" dirty="0" err="1"/>
              <a:t>Presentation</a:t>
            </a:r>
            <a:r>
              <a:rPr lang="de-DE" dirty="0"/>
              <a:t>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7544" y="4083928"/>
            <a:ext cx="5328592" cy="734551"/>
          </a:xfr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Name of the speaker</a:t>
            </a:r>
            <a:r>
              <a:rPr lang="en-US" dirty="0"/>
              <a:t>,</a:t>
            </a:r>
            <a:r>
              <a:rPr lang="zh-CN" altLang="en-US" dirty="0"/>
              <a:t> </a:t>
            </a:r>
            <a:r>
              <a:rPr lang="de-DE" dirty="0"/>
              <a:t>date of the presentation</a:t>
            </a:r>
            <a:endParaRPr lang="de-DE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ite zwei Spalten ohne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5148064" y="805346"/>
            <a:ext cx="5760640" cy="3926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ite mit tekom-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6576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  <a:endParaRPr lang="de-DE" dirty="0"/>
          </a:p>
          <a:p>
            <a:pPr lvl="1"/>
            <a:r>
              <a:rPr lang="de-DE" dirty="0"/>
              <a:t>Zweite Ebene</a:t>
            </a:r>
            <a:endParaRPr lang="de-DE" dirty="0"/>
          </a:p>
          <a:p>
            <a:pPr lvl="2"/>
            <a:r>
              <a:rPr lang="de-DE" dirty="0"/>
              <a:t>Dritte Ebene</a:t>
            </a:r>
            <a:endParaRPr lang="de-DE" dirty="0"/>
          </a:p>
          <a:p>
            <a:pPr lvl="3"/>
            <a:r>
              <a:rPr lang="de-DE" dirty="0"/>
              <a:t>Vierte Ebene</a:t>
            </a:r>
            <a:endParaRPr lang="de-DE" dirty="0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44" y="2958818"/>
            <a:ext cx="304800" cy="2286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700" y="2958818"/>
            <a:ext cx="304800" cy="22860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43935"/>
            <a:ext cx="304800" cy="228600"/>
          </a:xfrm>
          <a:prstGeom prst="rect">
            <a:avLst/>
          </a:prstGeom>
        </p:spPr>
      </p:pic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menüberbli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369822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  <a:endParaRPr lang="de-DE" dirty="0"/>
          </a:p>
          <a:p>
            <a:pPr lvl="1"/>
            <a:r>
              <a:rPr lang="de-DE" dirty="0"/>
              <a:t>Zweite Ebene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323528" y="4813009"/>
            <a:ext cx="2088232" cy="1763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ite mit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36982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ite ohne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ite zwei Spalten ohne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ite mit tekom-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6576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  <a:endParaRPr lang="de-DE" dirty="0"/>
          </a:p>
          <a:p>
            <a:pPr lvl="1"/>
            <a:r>
              <a:rPr lang="de-DE" dirty="0"/>
              <a:t>Zweite Ebene</a:t>
            </a:r>
            <a:endParaRPr lang="de-DE" dirty="0"/>
          </a:p>
          <a:p>
            <a:pPr lvl="2"/>
            <a:r>
              <a:rPr lang="de-DE" dirty="0"/>
              <a:t>Dritte Ebene</a:t>
            </a:r>
            <a:endParaRPr lang="de-DE" dirty="0"/>
          </a:p>
          <a:p>
            <a:pPr lvl="3"/>
            <a:r>
              <a:rPr lang="de-DE" dirty="0"/>
              <a:t>Vierte Ebene</a:t>
            </a:r>
            <a:endParaRPr lang="de-DE" dirty="0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44" y="2958818"/>
            <a:ext cx="304800" cy="2286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700" y="2958818"/>
            <a:ext cx="304800" cy="22860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43935"/>
            <a:ext cx="304800" cy="228600"/>
          </a:xfrm>
          <a:prstGeom prst="rect">
            <a:avLst/>
          </a:prstGeom>
        </p:spPr>
      </p:pic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emenüberbli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369822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  <a:endParaRPr lang="de-DE" dirty="0"/>
          </a:p>
          <a:p>
            <a:pPr lvl="1"/>
            <a:r>
              <a:rPr lang="de-DE" dirty="0"/>
              <a:t>Zweite Ebene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323528" y="4813009"/>
            <a:ext cx="2088232" cy="1763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ite mit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36982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ite ohne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60"/>
            <a:ext cx="8229600" cy="3558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  <a:endParaRPr lang="de-DE" dirty="0"/>
          </a:p>
          <a:p>
            <a:pPr lvl="1"/>
            <a:r>
              <a:rPr lang="de-DE" dirty="0"/>
              <a:t>Zweite Ebene</a:t>
            </a:r>
            <a:endParaRPr lang="de-DE" dirty="0"/>
          </a:p>
          <a:p>
            <a:pPr lvl="2"/>
            <a:r>
              <a:rPr lang="de-DE" dirty="0"/>
              <a:t>Dritte Ebene</a:t>
            </a:r>
            <a:endParaRPr lang="de-DE" dirty="0"/>
          </a:p>
          <a:p>
            <a:pPr lvl="3"/>
            <a:r>
              <a:rPr lang="de-DE" dirty="0"/>
              <a:t>Vierte Ebene</a:t>
            </a:r>
            <a:endParaRPr lang="de-DE" dirty="0"/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Slide Number Placeholder 5"/>
          <p:cNvSpPr txBox="1"/>
          <p:nvPr/>
        </p:nvSpPr>
        <p:spPr>
          <a:xfrm>
            <a:off x="7772400" y="4840002"/>
            <a:ext cx="1066800" cy="2468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CFEC368-1D7A-4F81-ABF6-AE0E36BAF64C}" type="slidenum">
              <a:rPr lang="en-US" sz="1400" smtClean="0">
                <a:solidFill>
                  <a:schemeClr val="bg1"/>
                </a:solidFill>
                <a:latin typeface="Calibri" panose="020F0502020204030204" pitchFamily="34" charset="0"/>
              </a:rPr>
            </a:fld>
            <a:endParaRPr lang="en-US" sz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Date Placeholder 3"/>
          <p:cNvSpPr txBox="1"/>
          <p:nvPr/>
        </p:nvSpPr>
        <p:spPr>
          <a:xfrm>
            <a:off x="3848100" y="4868307"/>
            <a:ext cx="1447800" cy="2468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dirty="0">
                <a:solidFill>
                  <a:schemeClr val="bg1"/>
                </a:solidFill>
                <a:latin typeface="Calibri" panose="020F0502020204030204" pitchFamily="34" charset="0"/>
              </a:rPr>
              <a:t>www.tekom.de</a:t>
            </a:r>
            <a:endParaRPr lang="en-US" sz="1000" b="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en-US" sz="1000" b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Slide Number Placeholder 5"/>
          <p:cNvSpPr txBox="1"/>
          <p:nvPr userDrawn="1"/>
        </p:nvSpPr>
        <p:spPr>
          <a:xfrm>
            <a:off x="7772400" y="4840002"/>
            <a:ext cx="1066800" cy="2468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CFEC368-1D7A-4F81-ABF6-AE0E36BAF64C}" type="slidenum">
              <a:rPr lang="en-US" sz="1400" smtClean="0">
                <a:solidFill>
                  <a:schemeClr val="bg1"/>
                </a:solidFill>
                <a:latin typeface="Calibri" panose="020F0502020204030204" pitchFamily="34" charset="0"/>
              </a:rPr>
            </a:fld>
            <a:endParaRPr lang="en-US" sz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Date Placeholder 3"/>
          <p:cNvSpPr txBox="1"/>
          <p:nvPr userDrawn="1"/>
        </p:nvSpPr>
        <p:spPr>
          <a:xfrm>
            <a:off x="3848100" y="4868307"/>
            <a:ext cx="1447800" cy="2468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dirty="0">
                <a:solidFill>
                  <a:schemeClr val="bg1"/>
                </a:solidFill>
                <a:latin typeface="Calibri" panose="020F0502020204030204" pitchFamily="34" charset="0"/>
              </a:rPr>
              <a:t>www.tekom.de</a:t>
            </a:r>
            <a:endParaRPr lang="en-US" sz="1000" b="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en-US" sz="1000" b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图片 3" descr="image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6840220" y="4264025"/>
            <a:ext cx="1840230" cy="6648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00" baseline="0">
          <a:solidFill>
            <a:srgbClr val="7B6ACC"/>
          </a:solidFill>
          <a:latin typeface="阿里巴巴普惠体" panose="00020600040101010101" pitchFamily="18" charset="-122"/>
          <a:ea typeface="阿里巴巴普惠体" panose="00020600040101010101" pitchFamily="18" charset="-122"/>
          <a:cs typeface="阿里巴巴普惠体" panose="00020600040101010101" pitchFamily="18" charset="-122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anose="020B0604020202090204" pitchFamily="34" charset="0"/>
        <a:buChar char="•"/>
        <a:defRPr sz="2400" b="1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9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anose="020B0604020202090204" pitchFamily="34" charset="0"/>
        <a:buChar char="•"/>
        <a:defRPr sz="1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9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9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9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9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hyperlink" Target="https://www.linkedin.com/company/tcworld-china/" TargetMode="External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微信图片_20251110152324"/>
          <p:cNvPicPr>
            <a:picLocks noChangeAspect="1"/>
          </p:cNvPicPr>
          <p:nvPr/>
        </p:nvPicPr>
        <p:blipFill>
          <a:blip r:embed="rId1"/>
          <a:srcRect l="1538" t="3266" r="1490" b="2194"/>
          <a:stretch>
            <a:fillRect/>
          </a:stretch>
        </p:blipFill>
        <p:spPr>
          <a:xfrm>
            <a:off x="10160" y="0"/>
            <a:ext cx="9147175" cy="366331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6542" y="1671650"/>
            <a:ext cx="8532948" cy="727288"/>
          </a:xfrm>
        </p:spPr>
        <p:txBody>
          <a:bodyPr/>
          <a:lstStyle/>
          <a:p>
            <a:r>
              <a:rPr lang="zh-CN" altLang="en-US" sz="3600" dirty="0">
                <a:effectLst>
                  <a:glow rad="101600">
                    <a:schemeClr val="accent3">
                      <a:lumMod val="20000"/>
                      <a:lumOff val="80000"/>
                      <a:alpha val="60000"/>
                    </a:schemeClr>
                  </a:glow>
                </a:effectLst>
              </a:rPr>
              <a:t>演讲标题</a:t>
            </a:r>
            <a:endParaRPr lang="en-US" sz="3600" dirty="0">
              <a:effectLst>
                <a:glow rad="101600">
                  <a:schemeClr val="accent3">
                    <a:lumMod val="20000"/>
                    <a:lumOff val="80000"/>
                    <a:alpha val="60000"/>
                  </a:schemeClr>
                </a:glow>
              </a:effectLst>
            </a:endParaRP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466542" y="2735063"/>
            <a:ext cx="5328592" cy="570071"/>
          </a:xfrm>
        </p:spPr>
        <p:txBody>
          <a:bodyPr/>
          <a:lstStyle/>
          <a:p>
            <a:r>
              <a:rPr lang="zh-CN" altLang="en-US" dirty="0">
                <a:effectLst>
                  <a:glow rad="101600">
                    <a:schemeClr val="accent3">
                      <a:lumMod val="20000"/>
                      <a:lumOff val="80000"/>
                      <a:alpha val="60000"/>
                    </a:schemeClr>
                  </a:glow>
                </a:effectLst>
              </a:rPr>
              <a:t>姓名 职位 单位名称</a:t>
            </a:r>
            <a:endParaRPr lang="de-DE" dirty="0">
              <a:effectLst>
                <a:glow rad="101600">
                  <a:schemeClr val="accent3">
                    <a:lumMod val="20000"/>
                    <a:lumOff val="80000"/>
                    <a:alpha val="60000"/>
                  </a:schemeClr>
                </a:glow>
              </a:effectLst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00" y="3651870"/>
            <a:ext cx="9143300" cy="45719"/>
          </a:xfrm>
          <a:prstGeom prst="rect">
            <a:avLst/>
          </a:prstGeom>
          <a:gradFill flip="none" rotWithShape="1">
            <a:gsLst>
              <a:gs pos="0">
                <a:srgbClr val="0064A8">
                  <a:alpha val="50000"/>
                </a:srgbClr>
              </a:gs>
              <a:gs pos="65000">
                <a:srgbClr val="66008F">
                  <a:alpha val="50000"/>
                </a:srgbClr>
              </a:gs>
              <a:gs pos="85000">
                <a:srgbClr val="BA0066">
                  <a:alpha val="5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阿里巴巴普惠体"/>
              <a:cs typeface="+mn-cs"/>
            </a:endParaRPr>
          </a:p>
        </p:txBody>
      </p:sp>
      <p:pic>
        <p:nvPicPr>
          <p:cNvPr id="14" name="图片 13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160" y="15875"/>
            <a:ext cx="2538730" cy="9175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2.2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2.3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3.1</a:t>
            </a:r>
            <a:endParaRPr lang="en-US" altLang="zh-CN" dirty="0"/>
          </a:p>
          <a:p>
            <a:r>
              <a:rPr lang="zh-CN" altLang="en-US" dirty="0"/>
              <a:t>小标题</a:t>
            </a:r>
            <a:r>
              <a:rPr lang="en-US" altLang="zh-CN" dirty="0"/>
              <a:t>3.2</a:t>
            </a:r>
            <a:endParaRPr lang="en-US" altLang="zh-C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标题三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3.1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3.2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4.1</a:t>
            </a:r>
            <a:endParaRPr lang="en-US" altLang="zh-CN" dirty="0"/>
          </a:p>
          <a:p>
            <a:r>
              <a:rPr lang="zh-CN" altLang="en-US" dirty="0"/>
              <a:t>小标题</a:t>
            </a:r>
            <a:r>
              <a:rPr lang="en-US" altLang="zh-CN" dirty="0"/>
              <a:t>4.2</a:t>
            </a:r>
            <a:endParaRPr lang="en-US" altLang="zh-CN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标题四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4.1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4.2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问答环节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感谢大家的聆听！</a:t>
            </a:r>
            <a:endParaRPr lang="en-US" altLang="zh-CN" dirty="0"/>
          </a:p>
          <a:p>
            <a:r>
              <a:rPr lang="zh-CN" altLang="en-US" dirty="0"/>
              <a:t>请扫描以下二维码，告诉我们您对本次演讲的反馈吧：</a:t>
            </a:r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反馈收集</a:t>
            </a:r>
            <a:endParaRPr lang="en-US" dirty="0"/>
          </a:p>
        </p:txBody>
      </p:sp>
      <p:sp>
        <p:nvSpPr>
          <p:cNvPr id="4" name="矩形 3"/>
          <p:cNvSpPr/>
          <p:nvPr/>
        </p:nvSpPr>
        <p:spPr>
          <a:xfrm>
            <a:off x="2951820" y="2391730"/>
            <a:ext cx="176419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二维码晚点发送给各位嘉宾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zh-CN" altLang="en-US" b="0" dirty="0"/>
              <a:t>在</a:t>
            </a:r>
            <a:r>
              <a:rPr lang="en-US" altLang="zh-CN" b="0" dirty="0" err="1"/>
              <a:t>tcworld</a:t>
            </a:r>
            <a:r>
              <a:rPr lang="zh-CN" altLang="en-US" b="0" dirty="0"/>
              <a:t>中国会议上的演讲，从根本上说是没有广告或产品推荐。对于纯粹的产品介绍，请联系</a:t>
            </a:r>
            <a:r>
              <a:rPr lang="en-US" altLang="zh-CN" b="0" dirty="0" err="1"/>
              <a:t>tcworld</a:t>
            </a:r>
            <a:r>
              <a:rPr lang="zh-CN" altLang="en-US" b="0" dirty="0"/>
              <a:t>中国团队。</a:t>
            </a:r>
            <a:endParaRPr lang="en-US" altLang="zh-CN" b="0" dirty="0"/>
          </a:p>
          <a:p>
            <a:r>
              <a:rPr lang="zh-CN" altLang="en-US" b="0" dirty="0"/>
              <a:t>标题和副标题可以根据情况进行调整，模板仅作参考。</a:t>
            </a:r>
            <a:endParaRPr lang="en-US" altLang="zh-CN" b="0" dirty="0"/>
          </a:p>
          <a:p>
            <a:r>
              <a:rPr lang="zh-CN" altLang="en-US" b="0" dirty="0"/>
              <a:t>如果您想在演讲的主体部分应用您自己的企业模板，请将您的幻灯片放在所提供的</a:t>
            </a:r>
            <a:r>
              <a:rPr lang="en-US" altLang="zh-CN" b="0" dirty="0" err="1"/>
              <a:t>tcworld</a:t>
            </a:r>
            <a:r>
              <a:rPr lang="zh-CN" altLang="en-US" b="0" dirty="0"/>
              <a:t>幻灯片的首页尾页两部分之间。</a:t>
            </a:r>
            <a:endParaRPr lang="en-US" altLang="zh-CN" b="0" dirty="0"/>
          </a:p>
          <a:p>
            <a:r>
              <a:rPr lang="zh-CN" altLang="en-US" b="0" dirty="0"/>
              <a:t>命名规则：</a:t>
            </a:r>
            <a:r>
              <a:rPr lang="en-US" altLang="zh-CN" b="0" dirty="0"/>
              <a:t>tcworld_China_2026_</a:t>
            </a:r>
            <a:r>
              <a:rPr lang="zh-CN" altLang="en-US" b="0" dirty="0"/>
              <a:t>姓名</a:t>
            </a:r>
            <a:r>
              <a:rPr lang="en-US" altLang="zh-CN" b="0" dirty="0"/>
              <a:t>_</a:t>
            </a:r>
            <a:r>
              <a:rPr lang="zh-CN" altLang="en-US" b="0" dirty="0"/>
              <a:t>演讲主题</a:t>
            </a:r>
            <a:r>
              <a:rPr lang="en-US" altLang="zh-CN" b="0" dirty="0"/>
              <a:t>_</a:t>
            </a:r>
            <a:r>
              <a:rPr lang="zh-CN" altLang="en-US" b="0" dirty="0"/>
              <a:t>中文，例如：</a:t>
            </a:r>
            <a:endParaRPr lang="en-US" altLang="zh-CN" b="0" dirty="0"/>
          </a:p>
          <a:p>
            <a:pPr marL="0" indent="0">
              <a:buNone/>
            </a:pPr>
            <a:r>
              <a:rPr lang="en-US" altLang="zh-CN" b="0" dirty="0"/>
              <a:t>t</a:t>
            </a:r>
            <a:r>
              <a:rPr lang="en-US" b="0" dirty="0"/>
              <a:t>cworld_China_2026_</a:t>
            </a:r>
            <a:r>
              <a:rPr lang="zh-CN" altLang="en-US" b="0" dirty="0"/>
              <a:t>张三</a:t>
            </a:r>
            <a:r>
              <a:rPr lang="en-US" altLang="zh-CN" b="0" dirty="0"/>
              <a:t>_</a:t>
            </a:r>
            <a:r>
              <a:rPr lang="zh-CN" altLang="en-US" b="0" dirty="0"/>
              <a:t>如何实现结构化写作转型</a:t>
            </a:r>
            <a:r>
              <a:rPr lang="en-US" altLang="zh-CN" b="0" dirty="0"/>
              <a:t>_</a:t>
            </a:r>
            <a:r>
              <a:rPr lang="zh-CN" altLang="en-US" b="0" dirty="0"/>
              <a:t>中文</a:t>
            </a:r>
            <a:endParaRPr lang="en-US" b="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模板使用（确认后删除）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微信图片_20251110152324"/>
          <p:cNvPicPr>
            <a:picLocks noChangeAspect="1"/>
          </p:cNvPicPr>
          <p:nvPr/>
        </p:nvPicPr>
        <p:blipFill>
          <a:blip r:embed="rId1"/>
          <a:srcRect l="12973" t="3802" r="33133" b="2395"/>
          <a:stretch>
            <a:fillRect/>
          </a:stretch>
        </p:blipFill>
        <p:spPr>
          <a:xfrm>
            <a:off x="0" y="-2540"/>
            <a:ext cx="4500245" cy="5145405"/>
          </a:xfrm>
          <a:prstGeom prst="rect">
            <a:avLst/>
          </a:prstGeom>
        </p:spPr>
      </p:pic>
      <p:sp>
        <p:nvSpPr>
          <p:cNvPr id="12" name="Rechteck 11"/>
          <p:cNvSpPr/>
          <p:nvPr/>
        </p:nvSpPr>
        <p:spPr>
          <a:xfrm rot="5400000">
            <a:off x="1940081" y="2547588"/>
            <a:ext cx="5143499" cy="48329"/>
          </a:xfrm>
          <a:prstGeom prst="rect">
            <a:avLst/>
          </a:prstGeom>
          <a:gradFill flip="none" rotWithShape="1">
            <a:gsLst>
              <a:gs pos="0">
                <a:srgbClr val="0064A8">
                  <a:alpha val="50000"/>
                </a:srgbClr>
              </a:gs>
              <a:gs pos="65000">
                <a:srgbClr val="66008F">
                  <a:alpha val="50000"/>
                </a:srgbClr>
              </a:gs>
              <a:gs pos="85000">
                <a:srgbClr val="BA0066">
                  <a:alpha val="5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5256075" y="1635646"/>
            <a:ext cx="326505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Email：</a:t>
            </a:r>
            <a:br>
              <a:rPr lang="en-US" sz="1600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contact@tcworld-china.cn</a:t>
            </a:r>
            <a:endParaRPr lang="en-US" sz="1600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endParaRPr lang="en-US" sz="1600" b="1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Customer service (</a:t>
            </a:r>
            <a:r>
              <a:rPr lang="en-US" sz="1600" b="1" dirty="0" err="1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Wechat</a:t>
            </a:r>
            <a:r>
              <a:rPr lang="en-US" sz="1600" b="1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 ID):</a:t>
            </a:r>
            <a:br>
              <a:rPr lang="en-US" sz="1600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</a:br>
            <a:r>
              <a:rPr lang="en-US" sz="1600" dirty="0" err="1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tcworldchina</a:t>
            </a:r>
            <a:endParaRPr lang="en-US" sz="1600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endParaRPr lang="en-US" sz="1600" b="1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LinkedIn:</a:t>
            </a:r>
            <a:br>
              <a:rPr lang="en-US" sz="1600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</a:br>
            <a:r>
              <a:rPr lang="en-US" sz="1600" dirty="0" err="1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  <a:hlinkClick r:id="rId2"/>
              </a:rPr>
              <a:t>tcworld</a:t>
            </a:r>
            <a:r>
              <a:rPr lang="en-US" sz="1600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  <a:hlinkClick r:id="rId2"/>
              </a:rPr>
              <a:t>-china</a:t>
            </a:r>
            <a:endParaRPr lang="en-US" sz="1600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endParaRPr lang="en-US" sz="1600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r>
              <a:rPr lang="de-DE" sz="1600" b="1" dirty="0" err="1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WeChat</a:t>
            </a:r>
            <a:r>
              <a:rPr lang="de-DE" sz="1600" b="1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 Official Account：</a:t>
            </a:r>
            <a:endParaRPr lang="en-US" sz="1600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836" y="3152291"/>
            <a:ext cx="1038143" cy="1038143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132" y="381945"/>
            <a:ext cx="2256941" cy="8253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755650" y="1887855"/>
            <a:ext cx="2447290" cy="953135"/>
          </a:xfrm>
          <a:prstGeom prst="rect">
            <a:avLst/>
          </a:prstGeom>
        </p:spPr>
        <p:txBody>
          <a:bodyPr wrap="square">
            <a:spAutoFit/>
          </a:bodyPr>
          <a:p>
            <a:pPr algn="l" defTabSz="266700">
              <a:spcBef>
                <a:spcPts val="500"/>
              </a:spcBef>
              <a:spcAft>
                <a:spcPts val="500"/>
              </a:spcAft>
            </a:pPr>
            <a:r>
              <a:rPr lang="zh-CN" altLang="en-US" sz="2800" b="1">
                <a:solidFill>
                  <a:schemeClr val="bg1"/>
                </a:solidFill>
                <a:latin typeface="+mn-ea"/>
              </a:rPr>
              <a:t>期待你的参与，</a:t>
            </a:r>
            <a:r>
              <a:rPr lang="en-US" altLang="zh-CN" sz="2800" b="1">
                <a:solidFill>
                  <a:schemeClr val="bg1"/>
                </a:solidFill>
                <a:latin typeface="+mn-ea"/>
              </a:rPr>
              <a:t>      </a:t>
            </a:r>
            <a:r>
              <a:rPr lang="zh-CN" altLang="en-US" sz="2800" b="1">
                <a:solidFill>
                  <a:schemeClr val="bg1"/>
                </a:solidFill>
                <a:latin typeface="+mn-ea"/>
              </a:rPr>
              <a:t>谢谢！</a:t>
            </a:r>
            <a:endParaRPr lang="zh-CN" altLang="en-US" sz="2800" b="1">
              <a:solidFill>
                <a:schemeClr val="bg1"/>
              </a:solidFill>
              <a:latin typeface="+mn-ea"/>
            </a:endParaRPr>
          </a:p>
        </p:txBody>
      </p:sp>
      <p:pic>
        <p:nvPicPr>
          <p:cNvPr id="6" name="图片 5" descr="慧君-客服微信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4057" y="2175510"/>
            <a:ext cx="901700" cy="9048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标题一</a:t>
            </a:r>
            <a:endParaRPr lang="en-US" altLang="zh-CN" dirty="0"/>
          </a:p>
          <a:p>
            <a:r>
              <a:rPr lang="zh-CN" altLang="en-US" dirty="0"/>
              <a:t>标题二</a:t>
            </a:r>
            <a:endParaRPr lang="en-US" altLang="zh-CN" dirty="0"/>
          </a:p>
          <a:p>
            <a:r>
              <a:rPr lang="zh-CN" altLang="en-US" dirty="0"/>
              <a:t>标题三</a:t>
            </a:r>
            <a:endParaRPr lang="en-US" altLang="zh-CN" dirty="0"/>
          </a:p>
          <a:p>
            <a:r>
              <a:rPr lang="en-US" altLang="zh-CN" dirty="0"/>
              <a:t>……</a:t>
            </a:r>
            <a:endParaRPr lang="en-US" altLang="zh-CN" dirty="0"/>
          </a:p>
          <a:p>
            <a:r>
              <a:rPr lang="zh-CN" altLang="en-US" dirty="0"/>
              <a:t>问答环节</a:t>
            </a:r>
            <a:endParaRPr lang="en-US" altLang="zh-CN" dirty="0"/>
          </a:p>
          <a:p>
            <a:r>
              <a:rPr lang="zh-CN" altLang="en-US" dirty="0"/>
              <a:t>反馈收集</a:t>
            </a:r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1.1</a:t>
            </a:r>
            <a:endParaRPr lang="en-US" altLang="zh-CN" dirty="0"/>
          </a:p>
          <a:p>
            <a:r>
              <a:rPr lang="zh-CN" altLang="en-US" dirty="0"/>
              <a:t>小标题</a:t>
            </a:r>
            <a:r>
              <a:rPr lang="en-US" altLang="zh-CN" dirty="0"/>
              <a:t>1.2</a:t>
            </a:r>
            <a:endParaRPr lang="en-US" altLang="zh-CN" dirty="0"/>
          </a:p>
          <a:p>
            <a:r>
              <a:rPr lang="zh-CN" altLang="en-US" dirty="0"/>
              <a:t>小标题</a:t>
            </a:r>
            <a:r>
              <a:rPr lang="en-US" altLang="zh-CN" dirty="0"/>
              <a:t>1.3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标题一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1.1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1.2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1.3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2.1</a:t>
            </a:r>
            <a:endParaRPr lang="en-US" altLang="zh-CN" dirty="0"/>
          </a:p>
          <a:p>
            <a:r>
              <a:rPr lang="zh-CN" altLang="en-US" dirty="0"/>
              <a:t>小标题</a:t>
            </a:r>
            <a:r>
              <a:rPr lang="en-US" altLang="zh-CN" dirty="0"/>
              <a:t>2.2</a:t>
            </a:r>
            <a:endParaRPr lang="en-US" altLang="zh-CN" dirty="0"/>
          </a:p>
          <a:p>
            <a:r>
              <a:rPr lang="zh-CN" altLang="en-US" dirty="0"/>
              <a:t>小标题</a:t>
            </a:r>
            <a:r>
              <a:rPr lang="en-US" altLang="zh-CN" dirty="0"/>
              <a:t>2.3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标题二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2.1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tags/tag4.xml><?xml version="1.0" encoding="utf-8"?>
<p:tagLst xmlns:p="http://schemas.openxmlformats.org/presentationml/2006/main">
  <p:tag name="commondata" val="eyJoZGlkIjoiMjZkOGRmNDliNzhiMTkwYmM3Mjg2ZmUwYzJiZjcyOD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1_Vorlage_tekom">
  <a:themeElements>
    <a:clrScheme name="自定义 4">
      <a:dk1>
        <a:srgbClr val="000000"/>
      </a:dk1>
      <a:lt1>
        <a:sysClr val="window" lastClr="FFFFFF"/>
      </a:lt1>
      <a:dk2>
        <a:srgbClr val="595959"/>
      </a:dk2>
      <a:lt2>
        <a:srgbClr val="595959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tcworldChina2020">
      <a:majorFont>
        <a:latin typeface="Arial"/>
        <a:ea typeface="阿里巴巴普惠体 Medium"/>
        <a:cs typeface=""/>
      </a:majorFont>
      <a:minorFont>
        <a:latin typeface="Arial"/>
        <a:ea typeface="阿里巴巴普惠体"/>
        <a:cs typeface="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c="http://schemas.microsoft.com/office/infopath/2007/PartnerControls" xmlns:xsi="http://www.w3.org/2001/XMLSchema-instance" xmlns:p="http://schemas.microsoft.com/office/2006/metadata/properties">
  <documentManagement>
    <Sprache xmlns="505e935a-9670-43c5-9a0e-5860b3fd561a">en</Sprache>
    <Produkt xmlns="2ad5257b-1cbb-443e-907f-b20a18b19ab5">interne Organisation</Produkt>
    <Ownership xmlns="2ad5257b-1cbb-443e-907f-b20a18b19ab5">
      <UserInfo>
        <DisplayName>Hieber Melanie</DisplayName>
        <AccountId>20</AccountId>
        <AccountType/>
      </UserInfo>
    </Ownership>
    <Verwendungszweck xmlns="505e935a-9670-43c5-9a0e-5860b3fd561a">Präsentationen</Verwendungszweck>
    <Zielgruppe xmlns="2ad5257b-1cbb-443e-907f-b20a18b19ab5">interne Mitarbeiter</Zielgruppe>
    <Geschäftsbereich xmlns="2ad5257b-1cbb-443e-907f-b20a18b19ab5">tekom Europe</Geschäftsbereich>
    <Dokumententyp xmlns="505e935a-9670-43c5-9a0e-5860b3fd561a">Vorlage</Dokumententyp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ma:contentTypeName="Dokument" ma:contentTypeID="0x01010063EF183E5449D2439BD779EBDEA4F725" ma:contentTypeDescription="Ein neues Dokument erstellen." ma:versionID="a567043300873242d6a4cd05c813e007" ma:contentTypeVersion="15" ct:_="" ma:_="" ma:contentTypeScope="">
  <xsd:schema xmlns:p="http://schemas.microsoft.com/office/2006/metadata/properties" xmlns:xs="http://www.w3.org/2001/XMLSchema" xmlns:ns2="2ad5257b-1cbb-443e-907f-b20a18b19ab5" xmlns:ns3="505e935a-9670-43c5-9a0e-5860b3fd561a" xmlns:xsd="http://www.w3.org/2001/XMLSchema" ns2:_="" ma:root="true" ma:fieldsID="e189f64b0e2e38d375132301574a3cb2" targetNamespace="http://schemas.microsoft.com/office/2006/metadata/properties" ns3:_="">
    <xsd:import namespace="2ad5257b-1cbb-443e-907f-b20a18b19ab5"/>
    <xsd:import namespace="505e935a-9670-43c5-9a0e-5860b3fd561a"/>
    <xsd:element name="properties">
      <xsd:complexType>
        <xsd:sequence>
          <xsd:element name="documentManagement">
            <xsd:complexType>
              <xsd:all>
                <xsd:element ref="ns2:Geschäftsbereich"/>
                <xsd:element ref="ns2:Ownership"/>
                <xsd:element ref="ns2:Produkt"/>
                <xsd:element minOccurs="0" ref="ns3:Verwendungszweck"/>
                <xsd:element minOccurs="0" ref="ns3:Dokumententyp"/>
                <xsd:element minOccurs="0" ref="ns3:Sprache"/>
                <xsd:element minOccurs="0" ref="ns2:Zielgruppe"/>
              </xsd:all>
            </xsd:complexType>
          </xsd:element>
        </xsd:sequence>
      </xsd:complexType>
    </xsd:element>
  </xsd:schema>
  <xsd:schema xmlns:pc="http://schemas.microsoft.com/office/infopath/2007/PartnerControls" xmlns:dms="http://schemas.microsoft.com/office/2006/documentManagement/types" xmlns:xs="http://www.w3.org/2001/XMLSchema" xmlns:xsd="http://www.w3.org/2001/XMLSchema" elementFormDefault="qualified" targetNamespace="2ad5257b-1cbb-443e-907f-b20a18b19ab5">
    <xsd:import namespace="http://schemas.microsoft.com/office/2006/documentManagement/types"/>
    <xsd:import namespace="http://schemas.microsoft.com/office/infopath/2007/PartnerControls"/>
    <xsd:element ma:internalName="Gesch_x00e4_ftsbereich" ma:index="8" ma:format="RadioButtons" ma:displayName="Geschäftsbereich" name="Geschäftsbereich">
      <xsd:simpleType>
        <xsd:restriction base="dms:Choice">
          <xsd:enumeration value="tcworld events"/>
          <xsd:enumeration value="tcworld contents"/>
          <xsd:enumeration value="tcworld training"/>
          <xsd:enumeration value="tekom"/>
          <xsd:enumeration value="tekom Europe"/>
          <xsd:enumeration value="interne Verwendung"/>
        </xsd:restriction>
      </xsd:simpleType>
    </xsd:element>
    <xsd:element ma:internalName="Ownership" ma:index="9" ma:SharePointGroup="0" ma:displayName="Ownership" name="Ownership" ma:showField="Title" ma:SearchPeopleOnly="false" ma:list="UserInfo">
      <xsd:complexType>
        <xsd:complexContent>
          <xsd:extension base="dms:User">
            <xsd:sequence>
              <xsd:element minOccurs="0" name="UserInfo" maxOccurs="unbounded">
                <xsd:complexType>
                  <xsd:sequence>
                    <xsd:element minOccurs="0" type="xsd:string" name="DisplayName"/>
                    <xsd:element minOccurs="0" type="dms:UserId" name="AccountId"/>
                    <xsd:element minOccurs="0" type="xsd:string" name="AccountType"/>
                  </xsd:sequence>
                </xsd:complexType>
              </xsd:element>
            </xsd:sequence>
          </xsd:extension>
        </xsd:complexContent>
      </xsd:complexType>
    </xsd:element>
    <xsd:element ma:internalName="Produkt" ma:index="10" ma:format="RadioButtons" ma:displayName="Produkt" name="Produkt">
      <xsd:simpleType>
        <xsd:restriction base="dms:Choice">
          <xsd:enumeration value="Aus- und Weiterbildung"/>
          <xsd:enumeration value="Akkreditierte Zertifizierung"/>
          <xsd:enumeration value="Arbeitsgruppen"/>
          <xsd:enumeration value="Berufsfeldarbeit"/>
          <xsd:enumeration value="Best-Practice-Workshops"/>
          <xsd:enumeration value="Blogs"/>
          <xsd:enumeration value="Dokupreis"/>
          <xsd:enumeration value="Gremien"/>
          <xsd:enumeration value="Hochschulkontakte"/>
          <xsd:enumeration value="iiRDS"/>
          <xsd:enumeration value="interne Organisation"/>
          <xsd:enumeration value="internationale Veranstaltung tcworld"/>
          <xsd:enumeration value="Jahresbericht"/>
          <xsd:enumeration value="Landesverbände"/>
          <xsd:enumeration value="Marktforschung"/>
          <xsd:enumeration value="Mitgliederversammlung"/>
          <xsd:enumeration value="Mitgliedschaft"/>
          <xsd:enumeration value="Präsenzveranstaltung"/>
          <xsd:enumeration value="Publikationen"/>
          <xsd:enumeration value="Regionalgruppen"/>
          <xsd:enumeration value="Social Media Contents"/>
          <xsd:enumeration value="Studien und Umfragen"/>
          <xsd:enumeration value="TCTrainNet"/>
          <xsd:enumeration value="tekom-allgemein"/>
          <xsd:enumeration value="tekom-Frühjahrstagung"/>
          <xsd:enumeration value="tekom-Jahrestagung"/>
          <xsd:enumeration value="tekom-Messe"/>
          <xsd:enumeration value="tekom Europe"/>
          <xsd:enumeration value="Terminologie"/>
          <xsd:enumeration value="Volontariat"/>
          <xsd:enumeration value="Vorstandsarbeit"/>
          <xsd:enumeration value="Vertrieb allgemein"/>
          <xsd:enumeration value="Webinar"/>
          <xsd:enumeration value="WebPortal"/>
          <xsd:enumeration value="Zeitschrift tk"/>
          <xsd:enumeration value="Zeitschrift tcworld magazine"/>
        </xsd:restriction>
      </xsd:simpleType>
    </xsd:element>
    <xsd:element ma:internalName="Zielgruppe" ma:index="14" ma:format="RadioButtons" ma:displayName="Zielgruppe" name="Zielgruppe" nillable="true">
      <xsd:simpleType>
        <xsd:restriction base="dms:Choice">
          <xsd:enumeration value="Autoren"/>
          <xsd:enumeration value="Abonnenten"/>
          <xsd:enumeration value="Beiräte"/>
          <xsd:enumeration value="Berater"/>
          <xsd:enumeration value="Best-Practice-WS-Teilnehmer"/>
          <xsd:enumeration value="Ehrenamtliche"/>
          <xsd:enumeration value="Experten"/>
          <xsd:enumeration value="Firmen"/>
          <xsd:enumeration value="Führungskräfte"/>
          <xsd:enumeration value="Hochschulen"/>
          <xsd:enumeration value="Interessenten"/>
          <xsd:enumeration value="interne Mitarbeiter"/>
          <xsd:enumeration value="internationale Teilnehmer"/>
          <xsd:enumeration value="Landesverbände"/>
          <xsd:enumeration value="Lobby"/>
          <xsd:enumeration value="Messeaussteller"/>
          <xsd:enumeration value="Mitglieder"/>
          <xsd:enumeration value="Presse"/>
          <xsd:enumeration value="Prüfer"/>
          <xsd:enumeration value="Referenten"/>
          <xsd:enumeration value="Regionalgruppen"/>
          <xsd:enumeration value="Sponsoren"/>
          <xsd:enumeration value="Studierende"/>
          <xsd:enumeration value="Technische Redakteure"/>
          <xsd:enumeration value="Tagungsteilnehmer"/>
          <xsd:enumeration value="Veranstaltungsteilnehmer"/>
          <xsd:enumeration value="Vorstand"/>
          <xsd:enumeration value="Verbraucher"/>
          <xsd:enumeration value="Vertriebskunden"/>
          <xsd:enumeration value="Weiterbildungsteilnehmer"/>
        </xsd:restriction>
      </xsd:simpleType>
    </xsd:element>
  </xsd:schema>
  <xsd:schema xmlns:pc="http://schemas.microsoft.com/office/infopath/2007/PartnerControls" xmlns:dms="http://schemas.microsoft.com/office/2006/documentManagement/types" xmlns:xs="http://www.w3.org/2001/XMLSchema" xmlns:xsd="http://www.w3.org/2001/XMLSchema" elementFormDefault="qualified" targetNamespace="505e935a-9670-43c5-9a0e-5860b3fd561a">
    <xsd:import namespace="http://schemas.microsoft.com/office/2006/documentManagement/types"/>
    <xsd:import namespace="http://schemas.microsoft.com/office/infopath/2007/PartnerControls"/>
    <xsd:element ma:internalName="Verwendungszweck" ma:index="11" ma:format="RadioButtons" ma:displayName="Verwendungszweck" name="Verwendungszweck" nillable="true">
      <xsd:simpleType>
        <xsd:restriction base="dms:Choice">
          <xsd:enumeration value="AGBs"/>
          <xsd:enumeration value="Anmeldungsunterlagen"/>
          <xsd:enumeration value="Arbeitsgrundlagen"/>
          <xsd:enumeration value="Briefvorlagen"/>
          <xsd:enumeration value="Checklisten"/>
          <xsd:enumeration value="Formulare"/>
          <xsd:enumeration value="Informationen für extern"/>
          <xsd:enumeration value="Informationen für intern"/>
          <xsd:enumeration value="Leitlinien"/>
          <xsd:enumeration value="Logos"/>
          <xsd:enumeration value="Marketingmaterial"/>
          <xsd:enumeration value="Präsentationen"/>
          <xsd:enumeration value="Preislisten"/>
          <xsd:enumeration value="Projektinformationen"/>
          <xsd:enumeration value="Protokolle"/>
          <xsd:enumeration value="Prüfungsunterlagen"/>
          <xsd:enumeration value="Publikationen"/>
          <xsd:enumeration value="Rechungen/Abrechnungen"/>
          <xsd:enumeration value="Regularien"/>
          <xsd:enumeration value="Satzungen/Ordnungen/Richtlinien"/>
          <xsd:enumeration value="Studien"/>
          <xsd:enumeration value="Verträge"/>
          <xsd:enumeration value="Vertriebsunterlagen"/>
          <xsd:enumeration value="Wahlunterlagen"/>
        </xsd:restriction>
      </xsd:simpleType>
    </xsd:element>
    <xsd:element ma:internalName="Dokumententyp" ma:index="12" ma:format="RadioButtons" ma:displayName="Dokumententyp" name="Dokumententyp" nillable="true">
      <xsd:simpleType>
        <xsd:restriction base="dms:Choice">
          <xsd:enumeration value="Offizielles Dokument"/>
          <xsd:enumeration value="Vorlage"/>
          <xsd:enumeration value="Formular"/>
          <xsd:enumeration value="Formular zum Ausfüllen"/>
        </xsd:restriction>
      </xsd:simpleType>
    </xsd:element>
    <xsd:element ma:internalName="Sprache" ma:index="13" ma:default="de" ma:format="RadioButtons" ma:displayName="Sprache" name="Sprache" nillable="true">
      <xsd:simpleType>
        <xsd:restriction base="dms:Choice">
          <xsd:enumeration value="de"/>
          <xsd:enumeration value="en"/>
        </xsd:restriction>
      </xsd:simpleType>
    </xsd:element>
  </xsd:schema>
  <xsd:schema xmlns="http://schemas.openxmlformats.org/package/2006/metadata/core-properties" xmlns:odoc="http://schemas.microsoft.com/internal/obd" xmlns:dc="http://purl.org/dc/elements/1.1/" xmlns:dcterms="http://purl.org/dc/terms/" xmlns:xsi="http://www.w3.org/2001/XMLSchema-instance" xmlns:xsd="http://www.w3.org/2001/XMLSchema" blockDefault="#all" elementFormDefault="qualified" targetNamespace="http://schemas.openxmlformats.org/package/2006/metadata/core-properties" attributeFormDefault="unqualified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type="CT_coreProperties" name="coreProperties"/>
    <xsd:complexType name="CT_coreProperties">
      <xsd:all>
        <xsd:element minOccurs="0" ref="dc:creator" maxOccurs="1"/>
        <xsd:element minOccurs="0" ref="dcterms:created" maxOccurs="1"/>
        <xsd:element minOccurs="0" ref="dc:identifier" maxOccurs="1"/>
        <xsd:element minOccurs="0" ma:index="0" type="xsd:string" ma:displayName="Inhaltstyp" name="contentType" maxOccurs="1"/>
        <xsd:element minOccurs="0" ma:index="4" ref="dc:title" ma:displayName="Titel" maxOccurs="1"/>
        <xsd:element minOccurs="0" ref="dc:subject" maxOccurs="1"/>
        <xsd:element minOccurs="0" ref="dc:description" maxOccurs="1"/>
        <xsd:element minOccurs="0" type="xsd:string" name="keywords" maxOccurs="1"/>
        <xsd:element minOccurs="0" ref="dc:language" maxOccurs="1"/>
        <xsd:element minOccurs="0" type="xsd:string" name="category" maxOccurs="1"/>
        <xsd:element minOccurs="0" type="xsd:string" name="version" maxOccurs="1"/>
        <xsd:element minOccurs="0" type="xsd:string" name="revision" maxOccurs="1">
          <xsd:annotation>
            <xsd:documentation>
                        This value indicates the number of saves or revisions. The application is responsible for updating this value after each revision.
                    </xsd:documentation>
          </xsd:annotation>
        </xsd:element>
        <xsd:element minOccurs="0" type="xsd:string" name="lastModifiedBy" maxOccurs="1"/>
        <xsd:element minOccurs="0" ref="dcterms:modified" maxOccurs="1"/>
        <xsd:element minOccurs="0" type="xsd:string" name="contentStatus" maxOccurs="1"/>
      </xsd:all>
    </xsd:complexType>
  </xsd:schema>
  <xs:schema xmlns:pc="http://schemas.microsoft.com/office/infopath/2007/PartnerControls" xmlns:xs="http://www.w3.org/2001/XMLSchema" elementFormDefault="qualified" targetNamespace="http://schemas.microsoft.com/office/infopath/2007/PartnerControls" attributeFormDefault="unqualified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type="xs:string" name="DisplayName"/>
    <xs:element type="xs:string" name="AccountId"/>
    <xs:element type="xs:string" name="AccountType"/>
    <xs:element name="BDCAssociatedEntity">
      <xs:complexType>
        <xs:sequence>
          <xs:element minOccurs="0" ref="pc:BDCEntity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type="xs:string" name="EntityNamespace"/>
    <xs:attribute type="xs:string" name="EntityName"/>
    <xs:attribute type="xs:string" name="SystemInstanceName"/>
    <xs:attribute type="xs:string" name="AssociationName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type="xs:string" name="EntityDisplayName"/>
    <xs:element type="xs:string" name="EntityInstanceReference"/>
    <xs:element type="xs:string" name="EntityId1"/>
    <xs:element type="xs:string" name="EntityId2"/>
    <xs:element type="xs:string" name="EntityId3"/>
    <xs:element type="xs:string" name="EntityId4"/>
    <xs:element type="xs:string" name="EntityId5"/>
    <xs:element name="Terms">
      <xs:complexType>
        <xs:sequence>
          <xs:element minOccurs="0" ref="pc:TermInfo" maxOccurs="unbounded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type="xs:string" name="TermName"/>
    <xs:element type="xs:string" name="TermId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304A77-304F-4B5C-AE0A-CCD58AB69C5E}">
  <ds:schemaRefs/>
</ds:datastoreItem>
</file>

<file path=customXml/itemProps2.xml><?xml version="1.0" encoding="utf-8"?>
<ds:datastoreItem xmlns:ds="http://schemas.openxmlformats.org/officeDocument/2006/customXml" ds:itemID="{9D3A9FB5-F86C-42A3-B741-9E3606AE19AD}">
  <ds:schemaRefs/>
</ds:datastoreItem>
</file>

<file path=customXml/itemProps3.xml><?xml version="1.0" encoding="utf-8"?>
<ds:datastoreItem xmlns:ds="http://schemas.openxmlformats.org/officeDocument/2006/customXml" ds:itemID="{E19350D7-B1D6-42EC-8F07-7B8C88A83FE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583</Words>
  <Application>WPS 文字</Application>
  <PresentationFormat>全屏显示(16:9)</PresentationFormat>
  <Paragraphs>83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8" baseType="lpstr">
      <vt:lpstr>Arial</vt:lpstr>
      <vt:lpstr>宋体</vt:lpstr>
      <vt:lpstr>Wingdings</vt:lpstr>
      <vt:lpstr>Calibri</vt:lpstr>
      <vt:lpstr>Helvetica Neue</vt:lpstr>
      <vt:lpstr>阿里巴巴普惠体</vt:lpstr>
      <vt:lpstr>Arial</vt:lpstr>
      <vt:lpstr>阿里巴巴普惠体</vt:lpstr>
      <vt:lpstr>苹方-简</vt:lpstr>
      <vt:lpstr>微软雅黑</vt:lpstr>
      <vt:lpstr>汉仪旗黑</vt:lpstr>
      <vt:lpstr>宋体</vt:lpstr>
      <vt:lpstr>Arial Unicode MS</vt:lpstr>
      <vt:lpstr>汉仪书宋二KW</vt:lpstr>
      <vt:lpstr>阿里巴巴普惠体 Light</vt:lpstr>
      <vt:lpstr>阿里巴巴普惠体</vt:lpstr>
      <vt:lpstr>阿里巴巴普惠体 Light</vt:lpstr>
      <vt:lpstr>1_Vorlage_tekom</vt:lpstr>
      <vt:lpstr>演讲标题</vt:lpstr>
      <vt:lpstr>模板使用（确认后删除）</vt:lpstr>
      <vt:lpstr>Agenda</vt:lpstr>
      <vt:lpstr>标题一</vt:lpstr>
      <vt:lpstr>小标题1.1</vt:lpstr>
      <vt:lpstr>小标题1.2</vt:lpstr>
      <vt:lpstr>小标题1.3</vt:lpstr>
      <vt:lpstr>标题二</vt:lpstr>
      <vt:lpstr>小标题2.1</vt:lpstr>
      <vt:lpstr>小标题2.2</vt:lpstr>
      <vt:lpstr>小标题2.3</vt:lpstr>
      <vt:lpstr>标题三</vt:lpstr>
      <vt:lpstr>小标题3.1</vt:lpstr>
      <vt:lpstr>小标题3.2</vt:lpstr>
      <vt:lpstr>标题四</vt:lpstr>
      <vt:lpstr>小标题4.1</vt:lpstr>
      <vt:lpstr>小标题4.2</vt:lpstr>
      <vt:lpstr>问答环节</vt:lpstr>
      <vt:lpstr>反馈收集</vt:lpstr>
      <vt:lpstr>PowerPoint 演示文稿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Präsentationsvorlage</dc:title>
  <dc:creator>m.hieber@tekom.de</dc:creator>
  <cp:lastModifiedBy>WPS_1559698362</cp:lastModifiedBy>
  <cp:revision>157</cp:revision>
  <cp:lastPrinted>2026-04-16T15:05:15Z</cp:lastPrinted>
  <dcterms:created xsi:type="dcterms:W3CDTF">2026-04-16T15:05:15Z</dcterms:created>
  <dcterms:modified xsi:type="dcterms:W3CDTF">2026-04-16T15:05:15Z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0x01010063EF183E5449D2439BD779EBDEA4F725</vt:lpwstr>
  </property>
  <property fmtid="{D5CDD505-2E9C-101B-9397-08002B2CF9AE}" pid="3" name="Zuordnung">
    <vt:lpwstr>tekom Europe</vt:lpwstr>
  </property>
  <property fmtid="{D5CDD505-2E9C-101B-9397-08002B2CF9AE}" pid="4" name="SR">
    <vt:lpwstr>ja</vt:lpwstr>
  </property>
  <property fmtid="{D5CDD505-2E9C-101B-9397-08002B2CF9AE}" pid="5" name="MH">
    <vt:bool>true</vt:bool>
  </property>
  <property fmtid="{D5CDD505-2E9C-101B-9397-08002B2CF9AE}" pid="6" name="ICV">
    <vt:lpwstr>475F99B6DD624AA3A1159C61892FEC2E_13</vt:lpwstr>
  </property>
  <property fmtid="{D5CDD505-2E9C-101B-9397-08002B2CF9AE}" pid="7" name="KSOProductBuildVer">
    <vt:lpwstr>2052-12.1.24031.24031</vt:lpwstr>
  </property>
</Properties>
</file>