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4"/>
  </p:sldMasterIdLst>
  <p:notesMasterIdLst>
    <p:notesMasterId r:id="rId22"/>
  </p:notesMasterIdLst>
  <p:handoutMasterIdLst>
    <p:handoutMasterId r:id="rId23"/>
  </p:handoutMasterIdLst>
  <p:sldIdLst>
    <p:sldId id="281" r:id="rId5"/>
    <p:sldId id="282" r:id="rId6"/>
    <p:sldId id="265" r:id="rId7"/>
    <p:sldId id="264" r:id="rId8"/>
    <p:sldId id="269" r:id="rId9"/>
    <p:sldId id="270" r:id="rId10"/>
    <p:sldId id="271" r:id="rId11"/>
    <p:sldId id="266" r:id="rId12"/>
    <p:sldId id="272" r:id="rId13"/>
    <p:sldId id="273" r:id="rId14"/>
    <p:sldId id="274" r:id="rId15"/>
    <p:sldId id="267" r:id="rId16"/>
    <p:sldId id="275" r:id="rId17"/>
    <p:sldId id="276" r:id="rId18"/>
    <p:sldId id="279" r:id="rId19"/>
    <p:sldId id="280" r:id="rId20"/>
    <p:sldId id="261" r:id="rId2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8"/>
    <a:srgbClr val="D9D9D9"/>
    <a:srgbClr val="003399"/>
    <a:srgbClr val="3333FF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38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72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C0F2E-28F2-48DC-B013-8322107261EE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5B30-4724-4844-A3F9-EEF56717CD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88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85312-8CBB-4704-A64B-09E8C94D27DE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51621-056B-45D5-A573-6153643658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8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3273828"/>
            <a:ext cx="7848600" cy="727288"/>
          </a:xfrm>
        </p:spPr>
        <p:txBody>
          <a:bodyPr anchor="b">
            <a:noAutofit/>
          </a:bodyPr>
          <a:lstStyle>
            <a:lvl1pPr>
              <a:defRPr sz="360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4083928"/>
            <a:ext cx="5328592" cy="734551"/>
          </a:xfr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Name of the speaker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de-DE" dirty="0"/>
              <a:t>date of the presentation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über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6982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Rechteck 3"/>
          <p:cNvSpPr/>
          <p:nvPr/>
        </p:nvSpPr>
        <p:spPr>
          <a:xfrm>
            <a:off x="323528" y="4813009"/>
            <a:ext cx="2088232" cy="176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9543" y="249492"/>
            <a:ext cx="8244916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698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9543" y="249492"/>
            <a:ext cx="8244916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ohne 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9543" y="249492"/>
            <a:ext cx="8244916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zwei Spalten ohne 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148064" y="805346"/>
            <a:ext cx="5760640" cy="3926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9543" y="249492"/>
            <a:ext cx="8244916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tekom-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44" y="2958818"/>
            <a:ext cx="304800" cy="2286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958818"/>
            <a:ext cx="304800" cy="2286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43935"/>
            <a:ext cx="304800" cy="228600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49543" y="249492"/>
            <a:ext cx="8244916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543" y="249492"/>
            <a:ext cx="8244916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0"/>
            <a:ext cx="8229600" cy="355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772400" y="4840002"/>
            <a:ext cx="1066800" cy="246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3848100" y="4868307"/>
            <a:ext cx="1447800" cy="246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www.tekom.de</a:t>
            </a:r>
          </a:p>
          <a:p>
            <a:endParaRPr lang="en-US" sz="1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772400" y="4840002"/>
            <a:ext cx="1066800" cy="246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848100" y="4868307"/>
            <a:ext cx="1447800" cy="246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www.tekom.de</a:t>
            </a:r>
          </a:p>
          <a:p>
            <a:endParaRPr lang="en-US" sz="1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81AF1-C8AE-4108-AF6C-0D4A79DFBE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859" y="4260588"/>
            <a:ext cx="1763006" cy="651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354" rtl="0" eaLnBrk="1" latinLnBrk="0" hangingPunct="1">
        <a:spcBef>
          <a:spcPct val="0"/>
        </a:spcBef>
        <a:buNone/>
        <a:defRPr sz="3200" b="1" kern="1200" spc="-100" baseline="0">
          <a:solidFill>
            <a:srgbClr val="0070C0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</p:titleStyle>
    <p:bodyStyle>
      <a:lvl1pPr marL="182870" indent="-182870" algn="l" defTabSz="91435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178" indent="-182870" algn="l" defTabSz="91435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484" indent="-182870" algn="l" defTabSz="914354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790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661" indent="-137154" algn="l" defTabSz="914354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532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02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274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44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linkedin.com/company/tcworld-china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0E55587-55DF-AA95-A1BA-C4A922B71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12320" r="35978" b="11547"/>
          <a:stretch/>
        </p:blipFill>
        <p:spPr>
          <a:xfrm>
            <a:off x="0" y="-1"/>
            <a:ext cx="9143300" cy="36867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542" y="1671650"/>
            <a:ext cx="8532948" cy="727288"/>
          </a:xfrm>
        </p:spPr>
        <p:txBody>
          <a:bodyPr/>
          <a:lstStyle/>
          <a:p>
            <a:r>
              <a:rPr lang="en-US" sz="3600" dirty="0"/>
              <a:t>Presentation Title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66542" y="2735063"/>
            <a:ext cx="5328592" cy="570071"/>
          </a:xfrm>
        </p:spPr>
        <p:txBody>
          <a:bodyPr/>
          <a:lstStyle/>
          <a:p>
            <a:r>
              <a:rPr lang="en-US" altLang="zh-CN" dirty="0"/>
              <a:t>Speaker name,</a:t>
            </a:r>
            <a:r>
              <a:rPr lang="zh-CN" altLang="en-US" dirty="0"/>
              <a:t> </a:t>
            </a:r>
            <a:r>
              <a:rPr lang="en-US" altLang="zh-CN" dirty="0"/>
              <a:t>Position,</a:t>
            </a:r>
            <a:r>
              <a:rPr lang="zh-CN" altLang="en-US" dirty="0"/>
              <a:t> </a:t>
            </a:r>
            <a:r>
              <a:rPr lang="en-US" altLang="zh-CN" dirty="0"/>
              <a:t>Company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34204DB-06D9-BF8D-473D-9D81171EF0AD}"/>
              </a:ext>
            </a:extLst>
          </p:cNvPr>
          <p:cNvSpPr/>
          <p:nvPr/>
        </p:nvSpPr>
        <p:spPr>
          <a:xfrm>
            <a:off x="700" y="3651870"/>
            <a:ext cx="9143300" cy="45719"/>
          </a:xfrm>
          <a:prstGeom prst="rect">
            <a:avLst/>
          </a:prstGeom>
          <a:gradFill flip="none" rotWithShape="1">
            <a:gsLst>
              <a:gs pos="0">
                <a:srgbClr val="0064A8"/>
              </a:gs>
              <a:gs pos="65000">
                <a:srgbClr val="66008F"/>
              </a:gs>
              <a:gs pos="85000">
                <a:srgbClr val="BA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阿里巴巴普惠体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253BAA-1B0B-E1B7-7481-553C97AC5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4" y="-3531"/>
            <a:ext cx="3348372" cy="1237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78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6DC282-8B25-8073-A297-7F1B626E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48CE17-EC98-9BEB-E48D-F502C521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6DC282-8B25-8073-A297-7F1B626E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48CE17-EC98-9BEB-E48D-F502C521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96BBD-CF4F-4503-AAFC-1D7CB0E2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Subheading 3.1</a:t>
            </a:r>
          </a:p>
          <a:p>
            <a:r>
              <a:rPr lang="en-US" altLang="zh-CN" dirty="0"/>
              <a:t>Subheading 3.2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C7E7B-87D6-40D5-9A4F-D9FC1AA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Heading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58B4907-F097-0600-D497-91E2B432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F144751-CF32-E589-029C-02B7DDB9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3.1</a:t>
            </a:r>
          </a:p>
        </p:txBody>
      </p:sp>
    </p:spTree>
    <p:extLst>
      <p:ext uri="{BB962C8B-B14F-4D97-AF65-F5344CB8AC3E}">
        <p14:creationId xmlns:p14="http://schemas.microsoft.com/office/powerpoint/2010/main" val="41561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D292798-A3BF-EAED-DEF2-EC57AE8F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3B71A6-6505-5CC9-357F-CD976D28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3.2</a:t>
            </a:r>
          </a:p>
        </p:txBody>
      </p:sp>
    </p:spTree>
    <p:extLst>
      <p:ext uri="{BB962C8B-B14F-4D97-AF65-F5344CB8AC3E}">
        <p14:creationId xmlns:p14="http://schemas.microsoft.com/office/powerpoint/2010/main" val="39789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B58DC18-AF27-4BC5-64F7-B65DFD0DB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8CF350A-F32F-4326-1581-B66C0C20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141B920-8C16-6349-DF5B-3D7EDD5C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Thank you all for listening!</a:t>
            </a:r>
          </a:p>
          <a:p>
            <a:r>
              <a:rPr lang="en-US" altLang="zh-CN" dirty="0"/>
              <a:t>Please scan the QR code below and tell us your feedback on this presentation.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2526206-113E-F67B-5CF0-3794F5F6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F0EB1C-9138-226C-F90C-74CB4090829D}"/>
              </a:ext>
            </a:extLst>
          </p:cNvPr>
          <p:cNvSpPr/>
          <p:nvPr/>
        </p:nvSpPr>
        <p:spPr>
          <a:xfrm>
            <a:off x="2951820" y="2391730"/>
            <a:ext cx="176419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QR code to be generated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 rot="5400000">
            <a:off x="1940081" y="2547588"/>
            <a:ext cx="5143499" cy="48329"/>
          </a:xfrm>
          <a:prstGeom prst="rect">
            <a:avLst/>
          </a:prstGeom>
          <a:gradFill flip="none" rotWithShape="1">
            <a:gsLst>
              <a:gs pos="0">
                <a:srgbClr val="0064A8"/>
              </a:gs>
              <a:gs pos="65000">
                <a:srgbClr val="66008F"/>
              </a:gs>
              <a:gs pos="85000">
                <a:srgbClr val="BA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256075" y="1635646"/>
            <a:ext cx="3265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Email：</a:t>
            </a:r>
            <a:br>
              <a:rPr lang="en-US" sz="1600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contact@tcworld-china.cn</a:t>
            </a:r>
          </a:p>
          <a:p>
            <a:endParaRPr lang="en-US" sz="1600" b="1" dirty="0">
              <a:latin typeface="Calibri" panose="020F0502020204030204" pitchFamily="34" charset="0"/>
              <a:ea typeface="阿里巴巴普惠体 Light" panose="00020600040101010101" pitchFamily="18" charset="-122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Customer service (</a:t>
            </a:r>
            <a:r>
              <a:rPr lang="en-US" sz="1600" b="1" dirty="0" err="1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Wechat</a:t>
            </a:r>
            <a:r>
              <a:rPr lang="en-US" sz="1600" b="1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 ID):</a:t>
            </a:r>
            <a:br>
              <a:rPr lang="en-US" sz="1600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tcworldchina</a:t>
            </a:r>
            <a:endParaRPr lang="en-US" sz="1600" dirty="0">
              <a:latin typeface="Calibri" panose="020F0502020204030204" pitchFamily="34" charset="0"/>
              <a:ea typeface="阿里巴巴普惠体 Light" panose="00020600040101010101" pitchFamily="18" charset="-122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阿里巴巴普惠体 Light" panose="00020600040101010101" pitchFamily="18" charset="-122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LinkedIn:</a:t>
            </a:r>
            <a:br>
              <a:rPr lang="en-US" sz="1600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  <a:hlinkClick r:id="rId2"/>
              </a:rPr>
              <a:t>tcworld</a:t>
            </a:r>
            <a:r>
              <a:rPr lang="en-US" sz="1600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  <a:hlinkClick r:id="rId2"/>
              </a:rPr>
              <a:t>-china</a:t>
            </a:r>
            <a:endParaRPr lang="en-US" sz="1600" dirty="0">
              <a:latin typeface="Calibri" panose="020F0502020204030204" pitchFamily="34" charset="0"/>
              <a:ea typeface="阿里巴巴普惠体 Light" panose="00020600040101010101" pitchFamily="18" charset="-122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ea typeface="阿里巴巴普惠体 Light" panose="00020600040101010101" pitchFamily="18" charset="-122"/>
              <a:cs typeface="Calibri" panose="020F0502020204030204" pitchFamily="34" charset="0"/>
            </a:endParaRPr>
          </a:p>
          <a:p>
            <a:r>
              <a:rPr lang="de-DE" sz="1600" b="1" dirty="0" err="1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WeChat</a:t>
            </a:r>
            <a:r>
              <a:rPr lang="de-DE" sz="1600" b="1" dirty="0">
                <a:latin typeface="Calibri" panose="020F0502020204030204" pitchFamily="34" charset="0"/>
                <a:ea typeface="阿里巴巴普惠体 Light" panose="00020600040101010101" pitchFamily="18" charset="-122"/>
                <a:cs typeface="Calibri" panose="020F0502020204030204" pitchFamily="34" charset="0"/>
              </a:rPr>
              <a:t> Official Account：</a:t>
            </a:r>
            <a:endParaRPr lang="en-US" sz="1600" dirty="0">
              <a:latin typeface="Calibri" panose="020F0502020204030204" pitchFamily="34" charset="0"/>
              <a:ea typeface="阿里巴巴普惠体 Light" panose="00020600040101010101" pitchFamily="18" charset="-122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1" y="3143401"/>
            <a:ext cx="1038143" cy="1038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5C046B-1D29-44A1-A137-CA09168EA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81945"/>
            <a:ext cx="2256941" cy="8253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39DF22-2F97-7CA5-C40E-AEDE36DDBF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715"/>
          <a:stretch/>
        </p:blipFill>
        <p:spPr>
          <a:xfrm>
            <a:off x="0" y="-1"/>
            <a:ext cx="448663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4858442-6207-3C18-2675-AFDEC7338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0" dirty="0"/>
              <a:t>Presentations at </a:t>
            </a:r>
            <a:r>
              <a:rPr lang="en-US" sz="1800" b="0" dirty="0" err="1"/>
              <a:t>tcworld</a:t>
            </a:r>
            <a:r>
              <a:rPr lang="en-US" sz="1800" b="0" dirty="0"/>
              <a:t> China conferences are to be fundamentally structured without advertising or product recommendations. For purely product presentations, please contact </a:t>
            </a:r>
            <a:r>
              <a:rPr lang="en-US" sz="1800" b="0" dirty="0" err="1"/>
              <a:t>tcworld</a:t>
            </a:r>
            <a:r>
              <a:rPr lang="en-US" sz="1800" b="0" dirty="0"/>
              <a:t> China Team.</a:t>
            </a:r>
          </a:p>
          <a:p>
            <a:r>
              <a:rPr lang="en-US" sz="1800" b="0" dirty="0"/>
              <a:t>Headings and subheadings are adjusted as appropriate, the template is for reference only.</a:t>
            </a:r>
          </a:p>
          <a:p>
            <a:r>
              <a:rPr lang="en-US" sz="1800" b="0" dirty="0">
                <a:solidFill>
                  <a:srgbClr val="FF0000"/>
                </a:solidFill>
              </a:rPr>
              <a:t>If you would like to apply your own corporate design in the main body of your presentation, please place your slides between the front and back </a:t>
            </a:r>
            <a:r>
              <a:rPr lang="en-US" sz="1800" b="0" dirty="0" err="1">
                <a:solidFill>
                  <a:srgbClr val="FF0000"/>
                </a:solidFill>
              </a:rPr>
              <a:t>tcworld</a:t>
            </a:r>
            <a:r>
              <a:rPr lang="en-US" sz="1800" b="0" dirty="0">
                <a:solidFill>
                  <a:srgbClr val="FF0000"/>
                </a:solidFill>
              </a:rPr>
              <a:t> slides provided.</a:t>
            </a:r>
          </a:p>
          <a:p>
            <a:pPr algn="l"/>
            <a:r>
              <a:rPr lang="en-US" sz="1800" b="0" dirty="0"/>
              <a:t>Please name your presentation slides following the example below: tcworld_China_2023_Speaker_Name_Presentation_Title_Language, e.g.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tcworld_China_2019_Cruce_Saunders_From_Manual_To_Autonomous_The_Future_Of_The_Content_Supply_Chain_EN </a:t>
            </a:r>
          </a:p>
          <a:p>
            <a:endParaRPr lang="en-US" sz="1800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B66FCE3-B5EB-FFB6-0FF2-C6DC12D8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Template Usage (Delete after acknowledgment)</a:t>
            </a:r>
          </a:p>
        </p:txBody>
      </p:sp>
    </p:spTree>
    <p:extLst>
      <p:ext uri="{BB962C8B-B14F-4D97-AF65-F5344CB8AC3E}">
        <p14:creationId xmlns:p14="http://schemas.microsoft.com/office/powerpoint/2010/main" val="9962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5C02C1F-ECAD-1158-6340-718DDF80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Heading 1</a:t>
            </a:r>
          </a:p>
          <a:p>
            <a:r>
              <a:rPr lang="en-US" altLang="zh-CN" dirty="0"/>
              <a:t>Heading 2</a:t>
            </a:r>
          </a:p>
          <a:p>
            <a:r>
              <a:rPr lang="en-US" altLang="zh-CN" dirty="0"/>
              <a:t>Heading 3</a:t>
            </a:r>
          </a:p>
          <a:p>
            <a:r>
              <a:rPr lang="en-US" altLang="zh-CN" dirty="0"/>
              <a:t>……</a:t>
            </a:r>
          </a:p>
          <a:p>
            <a:r>
              <a:rPr lang="en-US" altLang="zh-CN" dirty="0"/>
              <a:t>Q&amp;A</a:t>
            </a:r>
          </a:p>
          <a:p>
            <a:r>
              <a:rPr lang="en-US" altLang="zh-CN" dirty="0"/>
              <a:t>Survey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14A4E8-C0E4-A103-4760-CB33774D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96BBD-CF4F-4503-AAFC-1D7CB0E2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Subheading 1.1</a:t>
            </a:r>
          </a:p>
          <a:p>
            <a:r>
              <a:rPr lang="en-US" altLang="zh-CN" dirty="0"/>
              <a:t>Subheading 1.2</a:t>
            </a:r>
          </a:p>
          <a:p>
            <a:r>
              <a:rPr lang="en-US" altLang="zh-CN" dirty="0"/>
              <a:t>Subheading 1.3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C7E7B-87D6-40D5-9A4F-D9FC1AA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6DC282-8B25-8073-A297-7F1B626E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48CE17-EC98-9BEB-E48D-F502C521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1.1</a:t>
            </a:r>
          </a:p>
        </p:txBody>
      </p:sp>
    </p:spTree>
    <p:extLst>
      <p:ext uri="{BB962C8B-B14F-4D97-AF65-F5344CB8AC3E}">
        <p14:creationId xmlns:p14="http://schemas.microsoft.com/office/powerpoint/2010/main" val="31931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6DC282-8B25-8073-A297-7F1B626E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48CE17-EC98-9BEB-E48D-F502C521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1.2</a:t>
            </a:r>
          </a:p>
        </p:txBody>
      </p:sp>
    </p:spTree>
    <p:extLst>
      <p:ext uri="{BB962C8B-B14F-4D97-AF65-F5344CB8AC3E}">
        <p14:creationId xmlns:p14="http://schemas.microsoft.com/office/powerpoint/2010/main" val="41801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6DC282-8B25-8073-A297-7F1B626E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48CE17-EC98-9BEB-E48D-F502C521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96BBD-CF4F-4503-AAFC-1D7CB0E2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Subheading 2.1</a:t>
            </a:r>
          </a:p>
          <a:p>
            <a:r>
              <a:rPr lang="en-US" altLang="zh-CN" dirty="0"/>
              <a:t>Subheading 2.2</a:t>
            </a:r>
          </a:p>
          <a:p>
            <a:r>
              <a:rPr lang="en-US" altLang="zh-CN" dirty="0"/>
              <a:t>Subheading 2.3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C7E7B-87D6-40D5-9A4F-D9FC1AA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Heading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6DC282-8B25-8073-A297-7F1B626E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48CE17-EC98-9BEB-E48D-F502C521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Subheading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rlage_tekom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cworldChina2020">
      <a:majorFont>
        <a:latin typeface="Arial"/>
        <a:ea typeface="阿里巴巴普惠体 Medium"/>
        <a:cs typeface=""/>
      </a:majorFont>
      <a:minorFont>
        <a:latin typeface="Arial"/>
        <a:ea typeface="阿里巴巴普惠体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505e935a-9670-43c5-9a0e-5860b3fd561a">en</Sprache>
    <Produkt xmlns="2ad5257b-1cbb-443e-907f-b20a18b19ab5">interne Organisation</Produkt>
    <Ownership xmlns="2ad5257b-1cbb-443e-907f-b20a18b19ab5">
      <UserInfo>
        <DisplayName>Hieber Melanie</DisplayName>
        <AccountId>20</AccountId>
        <AccountType/>
      </UserInfo>
    </Ownership>
    <Verwendungszweck xmlns="505e935a-9670-43c5-9a0e-5860b3fd561a">Präsentationen</Verwendungszweck>
    <Zielgruppe xmlns="2ad5257b-1cbb-443e-907f-b20a18b19ab5">interne Mitarbeiter</Zielgruppe>
    <Geschäftsbereich xmlns="2ad5257b-1cbb-443e-907f-b20a18b19ab5">tekom Europe</Geschäftsbereich>
    <Dokumententyp xmlns="505e935a-9670-43c5-9a0e-5860b3fd561a">Vorlage</Dokumententyp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EF183E5449D2439BD779EBDEA4F725" ma:contentTypeVersion="15" ma:contentTypeDescription="Ein neues Dokument erstellen." ma:contentTypeScope="" ma:versionID="a567043300873242d6a4cd05c813e007">
  <xsd:schema xmlns:xsd="http://www.w3.org/2001/XMLSchema" xmlns:xs="http://www.w3.org/2001/XMLSchema" xmlns:p="http://schemas.microsoft.com/office/2006/metadata/properties" xmlns:ns2="2ad5257b-1cbb-443e-907f-b20a18b19ab5" xmlns:ns3="505e935a-9670-43c5-9a0e-5860b3fd561a" targetNamespace="http://schemas.microsoft.com/office/2006/metadata/properties" ma:root="true" ma:fieldsID="e189f64b0e2e38d375132301574a3cb2" ns2:_="" ns3:_="">
    <xsd:import namespace="2ad5257b-1cbb-443e-907f-b20a18b19ab5"/>
    <xsd:import namespace="505e935a-9670-43c5-9a0e-5860b3fd561a"/>
    <xsd:element name="properties">
      <xsd:complexType>
        <xsd:sequence>
          <xsd:element name="documentManagement">
            <xsd:complexType>
              <xsd:all>
                <xsd:element ref="ns2:Geschäftsbereich"/>
                <xsd:element ref="ns2:Ownership"/>
                <xsd:element ref="ns2:Produkt"/>
                <xsd:element ref="ns3:Verwendungszweck" minOccurs="0"/>
                <xsd:element ref="ns3:Dokumententyp" minOccurs="0"/>
                <xsd:element ref="ns3:Sprache" minOccurs="0"/>
                <xsd:element ref="ns2:Zielgrup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5257b-1cbb-443e-907f-b20a18b19ab5" elementFormDefault="qualified">
    <xsd:import namespace="http://schemas.microsoft.com/office/2006/documentManagement/types"/>
    <xsd:import namespace="http://schemas.microsoft.com/office/infopath/2007/PartnerControls"/>
    <xsd:element name="Geschäftsbereich" ma:index="8" ma:displayName="Geschäftsbereich" ma:format="RadioButtons" ma:internalName="Gesch_x00e4_ftsbereich">
      <xsd:simpleType>
        <xsd:restriction base="dms:Choice">
          <xsd:enumeration value="tcworld events"/>
          <xsd:enumeration value="tcworld contents"/>
          <xsd:enumeration value="tcworld training"/>
          <xsd:enumeration value="tekom"/>
          <xsd:enumeration value="tekom Europe"/>
          <xsd:enumeration value="interne Verwendung"/>
        </xsd:restriction>
      </xsd:simpleType>
    </xsd:element>
    <xsd:element name="Ownership" ma:index="9" ma:displayName="Ownership" ma:list="UserInfo" ma:SearchPeopleOnly="false" ma:SharePointGroup="0" ma:internalName="Ownership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dukt" ma:index="10" ma:displayName="Produkt" ma:format="RadioButtons" ma:internalName="Produkt">
      <xsd:simpleType>
        <xsd:restriction base="dms:Choice">
          <xsd:enumeration value="Aus- und Weiterbildung"/>
          <xsd:enumeration value="Akkreditierte Zertifizierung"/>
          <xsd:enumeration value="Arbeitsgruppen"/>
          <xsd:enumeration value="Berufsfeldarbeit"/>
          <xsd:enumeration value="Best-Practice-Workshops"/>
          <xsd:enumeration value="Blogs"/>
          <xsd:enumeration value="Dokupreis"/>
          <xsd:enumeration value="Gremien"/>
          <xsd:enumeration value="Hochschulkontakte"/>
          <xsd:enumeration value="iiRDS"/>
          <xsd:enumeration value="interne Organisation"/>
          <xsd:enumeration value="internationale Veranstaltung tcworld"/>
          <xsd:enumeration value="Jahresbericht"/>
          <xsd:enumeration value="Landesverbände"/>
          <xsd:enumeration value="Marktforschung"/>
          <xsd:enumeration value="Mitgliederversammlung"/>
          <xsd:enumeration value="Mitgliedschaft"/>
          <xsd:enumeration value="Präsenzveranstaltung"/>
          <xsd:enumeration value="Publikationen"/>
          <xsd:enumeration value="Regionalgruppen"/>
          <xsd:enumeration value="Social Media Contents"/>
          <xsd:enumeration value="Studien und Umfragen"/>
          <xsd:enumeration value="TCTrainNet"/>
          <xsd:enumeration value="tekom-allgemein"/>
          <xsd:enumeration value="tekom-Frühjahrstagung"/>
          <xsd:enumeration value="tekom-Jahrestagung"/>
          <xsd:enumeration value="tekom-Messe"/>
          <xsd:enumeration value="tekom Europe"/>
          <xsd:enumeration value="Terminologie"/>
          <xsd:enumeration value="Volontariat"/>
          <xsd:enumeration value="Vorstandsarbeit"/>
          <xsd:enumeration value="Vertrieb allgemein"/>
          <xsd:enumeration value="Webinar"/>
          <xsd:enumeration value="WebPortal"/>
          <xsd:enumeration value="Zeitschrift tk"/>
          <xsd:enumeration value="Zeitschrift tcworld magazine"/>
        </xsd:restriction>
      </xsd:simpleType>
    </xsd:element>
    <xsd:element name="Zielgruppe" ma:index="14" nillable="true" ma:displayName="Zielgruppe" ma:format="RadioButtons" ma:internalName="Zielgruppe">
      <xsd:simpleType>
        <xsd:restriction base="dms:Choice">
          <xsd:enumeration value="Autoren"/>
          <xsd:enumeration value="Abonnenten"/>
          <xsd:enumeration value="Beiräte"/>
          <xsd:enumeration value="Berater"/>
          <xsd:enumeration value="Best-Practice-WS-Teilnehmer"/>
          <xsd:enumeration value="Ehrenamtliche"/>
          <xsd:enumeration value="Experten"/>
          <xsd:enumeration value="Firmen"/>
          <xsd:enumeration value="Führungskräfte"/>
          <xsd:enumeration value="Hochschulen"/>
          <xsd:enumeration value="Interessenten"/>
          <xsd:enumeration value="interne Mitarbeiter"/>
          <xsd:enumeration value="internationale Teilnehmer"/>
          <xsd:enumeration value="Landesverbände"/>
          <xsd:enumeration value="Lobby"/>
          <xsd:enumeration value="Messeaussteller"/>
          <xsd:enumeration value="Mitglieder"/>
          <xsd:enumeration value="Presse"/>
          <xsd:enumeration value="Prüfer"/>
          <xsd:enumeration value="Referenten"/>
          <xsd:enumeration value="Regionalgruppen"/>
          <xsd:enumeration value="Sponsoren"/>
          <xsd:enumeration value="Studierende"/>
          <xsd:enumeration value="Technische Redakteure"/>
          <xsd:enumeration value="Tagungsteilnehmer"/>
          <xsd:enumeration value="Veranstaltungsteilnehmer"/>
          <xsd:enumeration value="Vorstand"/>
          <xsd:enumeration value="Verbraucher"/>
          <xsd:enumeration value="Vertriebskunden"/>
          <xsd:enumeration value="Weiterbildungsteilnehm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e935a-9670-43c5-9a0e-5860b3fd561a" elementFormDefault="qualified">
    <xsd:import namespace="http://schemas.microsoft.com/office/2006/documentManagement/types"/>
    <xsd:import namespace="http://schemas.microsoft.com/office/infopath/2007/PartnerControls"/>
    <xsd:element name="Verwendungszweck" ma:index="11" nillable="true" ma:displayName="Verwendungszweck" ma:format="RadioButtons" ma:internalName="Verwendungszweck">
      <xsd:simpleType>
        <xsd:restriction base="dms:Choice">
          <xsd:enumeration value="AGBs"/>
          <xsd:enumeration value="Anmeldungsunterlagen"/>
          <xsd:enumeration value="Arbeitsgrundlagen"/>
          <xsd:enumeration value="Briefvorlagen"/>
          <xsd:enumeration value="Checklisten"/>
          <xsd:enumeration value="Formulare"/>
          <xsd:enumeration value="Informationen für extern"/>
          <xsd:enumeration value="Informationen für intern"/>
          <xsd:enumeration value="Leitlinien"/>
          <xsd:enumeration value="Logos"/>
          <xsd:enumeration value="Marketingmaterial"/>
          <xsd:enumeration value="Präsentationen"/>
          <xsd:enumeration value="Preislisten"/>
          <xsd:enumeration value="Projektinformationen"/>
          <xsd:enumeration value="Protokolle"/>
          <xsd:enumeration value="Prüfungsunterlagen"/>
          <xsd:enumeration value="Publikationen"/>
          <xsd:enumeration value="Rechungen/Abrechnungen"/>
          <xsd:enumeration value="Regularien"/>
          <xsd:enumeration value="Satzungen/Ordnungen/Richtlinien"/>
          <xsd:enumeration value="Studien"/>
          <xsd:enumeration value="Verträge"/>
          <xsd:enumeration value="Vertriebsunterlagen"/>
          <xsd:enumeration value="Wahlunterlagen"/>
        </xsd:restriction>
      </xsd:simpleType>
    </xsd:element>
    <xsd:element name="Dokumententyp" ma:index="12" nillable="true" ma:displayName="Dokumententyp" ma:format="RadioButtons" ma:internalName="Dokumententyp">
      <xsd:simpleType>
        <xsd:restriction base="dms:Choice">
          <xsd:enumeration value="Offizielles Dokument"/>
          <xsd:enumeration value="Vorlage"/>
          <xsd:enumeration value="Formular"/>
          <xsd:enumeration value="Formular zum Ausfüllen"/>
        </xsd:restriction>
      </xsd:simpleType>
    </xsd:element>
    <xsd:element name="Sprache" ma:index="13" nillable="true" ma:displayName="Sprache" ma:default="de" ma:format="RadioButtons" ma:internalName="Sprache">
      <xsd:simpleType>
        <xsd:restriction base="dms:Choice">
          <xsd:enumeration value="de"/>
          <xsd:enumeration value="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04A77-304F-4B5C-AE0A-CCD58AB69C5E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505e935a-9670-43c5-9a0e-5860b3fd561a"/>
    <ds:schemaRef ds:uri="2ad5257b-1cbb-443e-907f-b20a18b19ab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3A9FB5-F86C-42A3-B741-9E3606AE1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5257b-1cbb-443e-907f-b20a18b19ab5"/>
    <ds:schemaRef ds:uri="505e935a-9670-43c5-9a0e-5860b3fd5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9350D7-B1D6-42EC-8F07-7B8C88A83F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Vorlage_tekom</Template>
  <TotalTime>182</TotalTime>
  <Words>256</Words>
  <Application>Microsoft Office PowerPoint</Application>
  <PresentationFormat>全屏显示(16:9)</PresentationFormat>
  <Paragraphs>45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阿里巴巴普惠体</vt:lpstr>
      <vt:lpstr>Arial</vt:lpstr>
      <vt:lpstr>Calibri</vt:lpstr>
      <vt:lpstr>Vorlage_tekom</vt:lpstr>
      <vt:lpstr>Presentation Title</vt:lpstr>
      <vt:lpstr>Template Usage (Delete after acknowledgment)</vt:lpstr>
      <vt:lpstr>Agenda</vt:lpstr>
      <vt:lpstr>Heading 1</vt:lpstr>
      <vt:lpstr>Subheading 1.1</vt:lpstr>
      <vt:lpstr>Subheading 1.2</vt:lpstr>
      <vt:lpstr>Subheading 1.3</vt:lpstr>
      <vt:lpstr>Heading 2</vt:lpstr>
      <vt:lpstr>Subheading 2.1</vt:lpstr>
      <vt:lpstr>Subheading 2.2</vt:lpstr>
      <vt:lpstr>Subheading 2.3</vt:lpstr>
      <vt:lpstr>Heading 3</vt:lpstr>
      <vt:lpstr>Subheading 3.1</vt:lpstr>
      <vt:lpstr>Subheading 3.2</vt:lpstr>
      <vt:lpstr>Q&amp;A</vt:lpstr>
      <vt:lpstr>Survey</vt:lpstr>
      <vt:lpstr>PowerPoint 演示文稿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</dc:title>
  <dc:creator>m.hieber@tekom.de</dc:creator>
  <cp:lastModifiedBy>Monica Xie</cp:lastModifiedBy>
  <cp:revision>142</cp:revision>
  <cp:lastPrinted>2015-12-09T14:56:38Z</cp:lastPrinted>
  <dcterms:created xsi:type="dcterms:W3CDTF">2014-04-25T08:23:06Z</dcterms:created>
  <dcterms:modified xsi:type="dcterms:W3CDTF">2023-03-08T08:41:33Z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0x01010063EF183E5449D2439BD779EBDEA4F725</vt:lpwstr>
  </property>
  <property fmtid="{D5CDD505-2E9C-101B-9397-08002B2CF9AE}" pid="3" name="Zuordnung">
    <vt:lpwstr>tekom Europe</vt:lpwstr>
  </property>
  <property fmtid="{D5CDD505-2E9C-101B-9397-08002B2CF9AE}" pid="4" name="SR">
    <vt:lpwstr>ja</vt:lpwstr>
  </property>
  <property fmtid="{D5CDD505-2E9C-101B-9397-08002B2CF9AE}" pid="5" name="MH">
    <vt:bool>true</vt:bool>
  </property>
</Properties>
</file>